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8"/>
  </p:notesMasterIdLst>
  <p:sldIdLst>
    <p:sldId id="264" r:id="rId2"/>
    <p:sldId id="265" r:id="rId3"/>
    <p:sldId id="268" r:id="rId4"/>
    <p:sldId id="266" r:id="rId5"/>
    <p:sldId id="269" r:id="rId6"/>
    <p:sldId id="267" r:id="rId7"/>
  </p:sldIdLst>
  <p:sldSz cx="12192000" cy="6858000"/>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2" y="0"/>
            <a:ext cx="2949575" cy="498475"/>
          </a:xfrm>
          <a:prstGeom prst="rect">
            <a:avLst/>
          </a:prstGeom>
        </p:spPr>
        <p:txBody>
          <a:bodyPr vert="horz" lIns="91420" tIns="45710" rIns="91420" bIns="45710" rtlCol="0"/>
          <a:lstStyle>
            <a:lvl1pPr algn="l">
              <a:defRPr sz="1200"/>
            </a:lvl1pPr>
          </a:lstStyle>
          <a:p>
            <a:endParaRPr lang="zh-TW" altLang="en-US"/>
          </a:p>
        </p:txBody>
      </p:sp>
      <p:sp>
        <p:nvSpPr>
          <p:cNvPr id="3" name="日期版面配置區 2"/>
          <p:cNvSpPr>
            <a:spLocks noGrp="1"/>
          </p:cNvSpPr>
          <p:nvPr>
            <p:ph type="dt" idx="1"/>
          </p:nvPr>
        </p:nvSpPr>
        <p:spPr>
          <a:xfrm>
            <a:off x="3856038" y="0"/>
            <a:ext cx="2949575" cy="498475"/>
          </a:xfrm>
          <a:prstGeom prst="rect">
            <a:avLst/>
          </a:prstGeom>
        </p:spPr>
        <p:txBody>
          <a:bodyPr vert="horz" lIns="91420" tIns="45710" rIns="91420" bIns="45710" rtlCol="0"/>
          <a:lstStyle>
            <a:lvl1pPr algn="r">
              <a:defRPr sz="1200"/>
            </a:lvl1pPr>
          </a:lstStyle>
          <a:p>
            <a:fld id="{893F65BD-541C-43B8-AF71-912365273DBB}" type="datetimeFigureOut">
              <a:rPr lang="zh-TW" altLang="en-US" smtClean="0"/>
              <a:t>2025/1/16</a:t>
            </a:fld>
            <a:endParaRPr lang="zh-TW" altLang="en-US"/>
          </a:p>
        </p:txBody>
      </p:sp>
      <p:sp>
        <p:nvSpPr>
          <p:cNvPr id="4" name="投影片圖像版面配置區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20" tIns="45710" rIns="91420" bIns="45710" rtlCol="0" anchor="ctr"/>
          <a:lstStyle/>
          <a:p>
            <a:endParaRPr lang="zh-TW" altLang="en-US"/>
          </a:p>
        </p:txBody>
      </p:sp>
      <p:sp>
        <p:nvSpPr>
          <p:cNvPr id="5" name="備忘稿版面配置區 4"/>
          <p:cNvSpPr>
            <a:spLocks noGrp="1"/>
          </p:cNvSpPr>
          <p:nvPr>
            <p:ph type="body" sz="quarter" idx="3"/>
          </p:nvPr>
        </p:nvSpPr>
        <p:spPr>
          <a:xfrm>
            <a:off x="681040" y="4783140"/>
            <a:ext cx="5445125" cy="3913187"/>
          </a:xfrm>
          <a:prstGeom prst="rect">
            <a:avLst/>
          </a:prstGeom>
        </p:spPr>
        <p:txBody>
          <a:bodyPr vert="horz" lIns="91420" tIns="45710" rIns="91420" bIns="4571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2" y="9440865"/>
            <a:ext cx="2949575" cy="498475"/>
          </a:xfrm>
          <a:prstGeom prst="rect">
            <a:avLst/>
          </a:prstGeom>
        </p:spPr>
        <p:txBody>
          <a:bodyPr vert="horz" lIns="91420" tIns="45710" rIns="91420" bIns="4571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6038" y="9440865"/>
            <a:ext cx="2949575" cy="498475"/>
          </a:xfrm>
          <a:prstGeom prst="rect">
            <a:avLst/>
          </a:prstGeom>
        </p:spPr>
        <p:txBody>
          <a:bodyPr vert="horz" lIns="91420" tIns="45710" rIns="91420" bIns="45710" rtlCol="0" anchor="b"/>
          <a:lstStyle>
            <a:lvl1pPr algn="r">
              <a:defRPr sz="1200"/>
            </a:lvl1pPr>
          </a:lstStyle>
          <a:p>
            <a:fld id="{7EA89D06-0520-4A0B-A7E5-0C067A0C9976}" type="slidenum">
              <a:rPr lang="zh-TW" altLang="en-US" smtClean="0"/>
              <a:t>‹#›</a:t>
            </a:fld>
            <a:endParaRPr lang="zh-TW" altLang="en-US"/>
          </a:p>
        </p:txBody>
      </p:sp>
    </p:spTree>
    <p:extLst>
      <p:ext uri="{BB962C8B-B14F-4D97-AF65-F5344CB8AC3E}">
        <p14:creationId xmlns:p14="http://schemas.microsoft.com/office/powerpoint/2010/main" val="2943088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a:p>
        </p:txBody>
      </p:sp>
      <p:sp>
        <p:nvSpPr>
          <p:cNvPr id="4" name="投影片編號版面配置區 3">
            <a:extLst>
              <a:ext uri="{FF2B5EF4-FFF2-40B4-BE49-F238E27FC236}">
                <a16:creationId xmlns="" xmlns:a16="http://schemas.microsoft.com/office/drawing/2014/main" id="{03E7BAB2-4CE2-4BC3-EBB6-21F52A8A2C76}"/>
              </a:ext>
            </a:extLst>
          </p:cNvPr>
          <p:cNvSpPr>
            <a:spLocks noGrp="1"/>
          </p:cNvSpPr>
          <p:nvPr>
            <p:ph type="sldNum" sz="quarter" idx="5"/>
          </p:nvPr>
        </p:nvSpPr>
        <p:spPr/>
        <p:txBody>
          <a:bodyPr/>
          <a:lstStyle/>
          <a:p>
            <a:fld id="{49C69B98-C88A-402B-B961-0B4B1BEAFCC6}" type="slidenum">
              <a:rPr lang="zh-TW" altLang="en-US" smtClean="0"/>
              <a:pPr/>
              <a:t>1</a:t>
            </a:fld>
            <a:endParaRPr lang="zh-TW" altLang="en-US"/>
          </a:p>
        </p:txBody>
      </p:sp>
    </p:spTree>
    <p:extLst>
      <p:ext uri="{BB962C8B-B14F-4D97-AF65-F5344CB8AC3E}">
        <p14:creationId xmlns:p14="http://schemas.microsoft.com/office/powerpoint/2010/main" val="42808199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150618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71634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2621910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TW" altLang="en-US" smtClean="0"/>
              <a:t>按一下以編輯母片標題樣式</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483449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2" name="Content Placeholder 3"/>
          <p:cNvSpPr>
            <a:spLocks noGrp="1"/>
          </p:cNvSpPr>
          <p:nvPr>
            <p:ph sz="quarter" idx="13"/>
          </p:nvPr>
        </p:nvSpPr>
        <p:spPr>
          <a:xfrm>
            <a:off x="913774" y="3051012"/>
            <a:ext cx="5106027" cy="274018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3" name="Content Placeholder 5"/>
          <p:cNvSpPr>
            <a:spLocks noGrp="1"/>
          </p:cNvSpPr>
          <p:nvPr>
            <p:ph sz="quarter" idx="14"/>
          </p:nvPr>
        </p:nvSpPr>
        <p:spPr>
          <a:xfrm>
            <a:off x="6172200" y="3051012"/>
            <a:ext cx="5105401" cy="2740187"/>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2231690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25378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4074857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zh-TW" altLang="en-US" smtClean="0"/>
              <a:t>按一下以編輯母片標題樣式</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260839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1391121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標題)">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1890017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785308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zh-TW" altLang="en-US" smtClean="0"/>
              <a:t>按一下以編輯母片標題樣式</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69699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1823974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欄">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zh-TW" altLang="en-US" smtClean="0"/>
              <a:t>按一下以編輯母片標題樣式</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3" name="Date Placeholder 2"/>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446726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圖片欄">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zh-TW" altLang="en-US" smtClean="0"/>
              <a:t>按一下以編輯母片標題樣式</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3" name="Date Placeholder 2"/>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692603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648714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zh-TW" altLang="en-US" smtClean="0"/>
              <a:t>按一下以編輯母片標題樣式</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315178A7-150F-490A-AC65-AD12327F71FC}" type="datetimeFigureOut">
              <a:rPr lang="zh-TW" altLang="en-US" smtClean="0"/>
              <a:t>2025/1/16</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36361959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自訂版面配置">
    <p:spTree>
      <p:nvGrpSpPr>
        <p:cNvPr id="1" name=""/>
        <p:cNvGrpSpPr/>
        <p:nvPr/>
      </p:nvGrpSpPr>
      <p:grpSpPr>
        <a:xfrm>
          <a:off x="0" y="0"/>
          <a:ext cx="0" cy="0"/>
          <a:chOff x="0" y="0"/>
          <a:chExt cx="0" cy="0"/>
        </a:xfrm>
      </p:grpSpPr>
      <p:sp>
        <p:nvSpPr>
          <p:cNvPr id="2" name="標題 1"/>
          <p:cNvSpPr>
            <a:spLocks noGrp="1"/>
          </p:cNvSpPr>
          <p:nvPr>
            <p:ph type="title"/>
          </p:nvPr>
        </p:nvSpPr>
        <p:spPr>
          <a:xfrm>
            <a:off x="609600" y="274638"/>
            <a:ext cx="10972800" cy="1143000"/>
          </a:xfrm>
          <a:prstGeom prst="rect">
            <a:avLst/>
          </a:prstGeom>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5BBEAD13-0566-4C6C-97E7-55F17F24B09F}" type="datetimeFigureOut">
              <a:rPr lang="zh-TW" altLang="en-US" smtClean="0"/>
              <a:pPr/>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14" name="Slide Number Placeholder 8"/>
          <p:cNvSpPr>
            <a:spLocks noGrp="1"/>
          </p:cNvSpPr>
          <p:nvPr>
            <p:ph type="sldNum" sz="quarter" idx="12"/>
          </p:nvPr>
        </p:nvSpPr>
        <p:spPr>
          <a:xfrm>
            <a:off x="11277600" y="6033004"/>
            <a:ext cx="1155700" cy="666977"/>
          </a:xfrm>
          <a:prstGeom prst="rect">
            <a:avLst/>
          </a:prstGeom>
          <a:noFill/>
        </p:spPr>
        <p:txBody>
          <a:bodyPr wrap="square" rtlCol="0">
            <a:spAutoFit/>
          </a:bodyPr>
          <a:lstStyle>
            <a:lvl1pPr>
              <a:defRPr lang="uk-UA" sz="1867" b="1" smtClean="0">
                <a:solidFill>
                  <a:schemeClr val="accent2"/>
                </a:solidFill>
              </a:defRPr>
            </a:lvl1pPr>
          </a:lstStyle>
          <a:p>
            <a:pPr algn="l"/>
            <a:r>
              <a:rPr lang="en-US" dirty="0"/>
              <a:t>page</a:t>
            </a:r>
          </a:p>
          <a:p>
            <a:pPr algn="l"/>
            <a:fld id="{37D409AB-2201-4E18-8A34-C31753AD9B06}" type="slidenum">
              <a:rPr smtClean="0"/>
              <a:pPr algn="l"/>
              <a:t>‹#›</a:t>
            </a:fld>
            <a:endParaRPr dirty="0"/>
          </a:p>
        </p:txBody>
      </p:sp>
    </p:spTree>
    <p:extLst>
      <p:ext uri="{BB962C8B-B14F-4D97-AF65-F5344CB8AC3E}">
        <p14:creationId xmlns:p14="http://schemas.microsoft.com/office/powerpoint/2010/main" val="2187729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315178A7-150F-490A-AC65-AD12327F71FC}" type="datetimeFigureOut">
              <a:rPr lang="zh-TW" altLang="en-US" smtClean="0"/>
              <a:t>2025/1/16</a:t>
            </a:fld>
            <a:endParaRPr lang="zh-TW"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zh-TW" alt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8DF6636-ACA1-41E4-AA7E-BD433E789FE7}" type="slidenum">
              <a:rPr lang="zh-TW" altLang="en-US" smtClean="0"/>
              <a:t>‹#›</a:t>
            </a:fld>
            <a:endParaRPr lang="zh-TW" altLang="en-US"/>
          </a:p>
        </p:txBody>
      </p:sp>
    </p:spTree>
    <p:extLst>
      <p:ext uri="{BB962C8B-B14F-4D97-AF65-F5344CB8AC3E}">
        <p14:creationId xmlns:p14="http://schemas.microsoft.com/office/powerpoint/2010/main" val="2195246045"/>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VIOLET\公司庶務\公司網頁\所有照片\2013.04LOGO檔.png">
            <a:extLst>
              <a:ext uri="{FF2B5EF4-FFF2-40B4-BE49-F238E27FC236}">
                <a16:creationId xmlns="" xmlns:a16="http://schemas.microsoft.com/office/drawing/2014/main" id="{CF9D5743-959C-4FAE-937B-3439F67926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1074" y="289591"/>
            <a:ext cx="2606675" cy="111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1030978" y="2517069"/>
            <a:ext cx="9502668" cy="1944216"/>
          </a:xfrm>
        </p:spPr>
        <p:txBody>
          <a:bodyPr anchor="ctr">
            <a:noAutofit/>
          </a:bodyPr>
          <a:lstStyle/>
          <a:p>
            <a:pPr algn="ctr">
              <a:lnSpc>
                <a:spcPct val="150000"/>
              </a:lnSpc>
              <a:spcAft>
                <a:spcPts val="1200"/>
              </a:spcAft>
            </a:pPr>
            <a:r>
              <a:rPr lang="zh-TW" altLang="en-US" sz="4800" b="1" dirty="0" smtClean="0">
                <a:ln w="9525">
                  <a:solidFill>
                    <a:schemeClr val="bg1"/>
                  </a:solidFill>
                  <a:prstDash val="solid"/>
                </a:ln>
                <a:effectLst>
                  <a:outerShdw blurRad="12700" dist="38100" dir="2700000" algn="tl" rotWithShape="0">
                    <a:schemeClr val="bg1">
                      <a:lumMod val="50000"/>
                    </a:schemeClr>
                  </a:outerShdw>
                </a:effectLst>
                <a:latin typeface="Yu Gothic UI" panose="020B0500000000000000" pitchFamily="34" charset="-128"/>
                <a:ea typeface="Yu Gothic UI" panose="020B0500000000000000" pitchFamily="34" charset="-128"/>
              </a:rPr>
              <a:t>官網宣言內容</a:t>
            </a:r>
            <a:endParaRPr lang="zh-TW" altLang="en-US" sz="4800" b="1" dirty="0">
              <a:ln w="9525">
                <a:solidFill>
                  <a:schemeClr val="bg1"/>
                </a:solidFill>
                <a:prstDash val="solid"/>
              </a:ln>
              <a:effectLst>
                <a:outerShdw blurRad="12700" dist="38100" dir="2700000" algn="tl" rotWithShape="0">
                  <a:schemeClr val="bg1">
                    <a:lumMod val="50000"/>
                  </a:schemeClr>
                </a:outerShdw>
              </a:effectLst>
              <a:latin typeface="Yu Gothic UI" panose="020B0500000000000000" pitchFamily="34" charset="-128"/>
              <a:ea typeface="Yu Gothic UI" panose="020B0500000000000000" pitchFamily="34" charset="-128"/>
            </a:endParaRPr>
          </a:p>
        </p:txBody>
      </p:sp>
      <p:sp>
        <p:nvSpPr>
          <p:cNvPr id="6" name="標題 1"/>
          <p:cNvSpPr txBox="1">
            <a:spLocks/>
          </p:cNvSpPr>
          <p:nvPr/>
        </p:nvSpPr>
        <p:spPr>
          <a:xfrm>
            <a:off x="7693459" y="5061098"/>
            <a:ext cx="3904273" cy="1796902"/>
          </a:xfrm>
          <a:prstGeom prst="rect">
            <a:avLst/>
          </a:prstGeom>
        </p:spPr>
        <p:txBody>
          <a:bodyPr vert="horz" lIns="91440" tIns="45720" rIns="91440" bIns="45720" rtlCol="0" anchor="ctr">
            <a:noAutofit/>
          </a:bodyPr>
          <a:lstStyle/>
          <a:p>
            <a:pPr marL="0" marR="0" lvl="0" indent="0" defTabSz="914400" rtl="0" eaLnBrk="1" fontAlgn="auto" latinLnBrk="0" hangingPunct="1">
              <a:spcBef>
                <a:spcPct val="0"/>
              </a:spcBef>
              <a:spcAft>
                <a:spcPts val="1200"/>
              </a:spcAft>
              <a:buClrTx/>
              <a:buSzTx/>
              <a:buFontTx/>
              <a:buNone/>
              <a:tabLst/>
              <a:defRPr/>
            </a:pPr>
            <a:r>
              <a:rPr lang="en-US" altLang="zh-TW" sz="2400" b="1" dirty="0" smtClean="0">
                <a:ln w="9525">
                  <a:solidFill>
                    <a:schemeClr val="bg1"/>
                  </a:solidFill>
                  <a:prstDash val="solid"/>
                </a:ln>
                <a:latin typeface="Yu Gothic UI" panose="020B0500000000000000" pitchFamily="34" charset="-128"/>
                <a:ea typeface="Yu Gothic UI" panose="020B0500000000000000" pitchFamily="34" charset="-128"/>
                <a:cs typeface="+mj-cs"/>
              </a:rPr>
              <a:t>2025/1/9</a:t>
            </a:r>
            <a:endParaRPr kumimoji="0" lang="en-US" altLang="zh-TW" sz="2400" b="1" i="0" u="none" strike="noStrike" kern="1200" cap="none" spc="0" normalizeH="0" baseline="0" noProof="0" dirty="0">
              <a:ln w="9525">
                <a:solidFill>
                  <a:schemeClr val="bg1"/>
                </a:solidFill>
                <a:prstDash val="solid"/>
              </a:ln>
              <a:solidFill>
                <a:schemeClr val="tx1"/>
              </a:solidFill>
              <a:uLnTx/>
              <a:uFillTx/>
              <a:latin typeface="Yu Gothic UI" panose="020B0500000000000000" pitchFamily="34" charset="-128"/>
              <a:ea typeface="Yu Gothic UI" panose="020B0500000000000000" pitchFamily="34" charset="-128"/>
              <a:cs typeface="+mj-cs"/>
            </a:endParaRPr>
          </a:p>
        </p:txBody>
      </p:sp>
    </p:spTree>
    <p:extLst>
      <p:ext uri="{BB962C8B-B14F-4D97-AF65-F5344CB8AC3E}">
        <p14:creationId xmlns:p14="http://schemas.microsoft.com/office/powerpoint/2010/main" val="2681506540"/>
      </p:ext>
    </p:extLst>
  </p:cSld>
  <p:clrMapOvr>
    <a:masterClrMapping/>
  </p:clrMapOvr>
  <mc:AlternateContent xmlns:mc="http://schemas.openxmlformats.org/markup-compatibility/2006" xmlns:p14="http://schemas.microsoft.com/office/powerpoint/2010/main">
    <mc:Choice Requires="p14">
      <p:transition spd="slow" p14:dur="2000">
        <p:cut/>
      </p:transition>
    </mc:Choice>
    <mc:Fallback xmlns="">
      <p:transition spd="slow">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26055"/>
            <a:ext cx="10972800" cy="1143000"/>
          </a:xfrm>
        </p:spPr>
        <p:txBody>
          <a:bodyPr/>
          <a:lstStyle/>
          <a:p>
            <a:pPr algn="l"/>
            <a:r>
              <a:rPr lang="zh-TW" altLang="en-US" dirty="0" smtClean="0">
                <a:latin typeface="標楷體" panose="03000509000000000000" pitchFamily="65" charset="-120"/>
                <a:ea typeface="標楷體" panose="03000509000000000000" pitchFamily="65" charset="-120"/>
              </a:rPr>
              <a:t>減碳宣言</a:t>
            </a:r>
            <a:r>
              <a:rPr lang="en-US" altLang="zh-TW" dirty="0" smtClean="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p:txBody>
      </p:sp>
      <p:sp>
        <p:nvSpPr>
          <p:cNvPr id="3" name="矩形 2"/>
          <p:cNvSpPr/>
          <p:nvPr/>
        </p:nvSpPr>
        <p:spPr>
          <a:xfrm>
            <a:off x="0" y="842284"/>
            <a:ext cx="12192000" cy="3970318"/>
          </a:xfrm>
          <a:prstGeom prst="rect">
            <a:avLst/>
          </a:prstGeom>
        </p:spPr>
        <p:txBody>
          <a:bodyPr wrap="square">
            <a:spAutoFit/>
          </a:bodyPr>
          <a:lstStyle/>
          <a:p>
            <a:pPr>
              <a:lnSpc>
                <a:spcPct val="150000"/>
              </a:lnSpc>
            </a:pP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　　</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長</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亨精密</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股份有限公司</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長期</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關心</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全球</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氣候</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變遷</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除</a:t>
            </a:r>
            <a:r>
              <a:rPr lang="zh-TW" altLang="en-US" sz="2800" dirty="0" smtClean="0">
                <a:latin typeface="標楷體" panose="03000509000000000000" pitchFamily="65" charset="-120"/>
                <a:ea typeface="標楷體" panose="03000509000000000000" pitchFamily="65" charset="-120"/>
              </a:rPr>
              <a:t>積極</a:t>
            </a:r>
            <a:r>
              <a:rPr lang="zh-TW" altLang="en-US" sz="2800" dirty="0">
                <a:latin typeface="標楷體" panose="03000509000000000000" pitchFamily="65" charset="-120"/>
                <a:ea typeface="標楷體" panose="03000509000000000000" pitchFamily="65" charset="-120"/>
              </a:rPr>
              <a:t>強化永續經營理念與環境永續的治理</a:t>
            </a:r>
            <a:r>
              <a:rPr lang="zh-TW" altLang="en-US" sz="2800" dirty="0" smtClean="0">
                <a:latin typeface="標楷體" panose="03000509000000000000" pitchFamily="65" charset="-120"/>
                <a:ea typeface="標楷體" panose="03000509000000000000" pitchFamily="65" charset="-120"/>
              </a:rPr>
              <a:t>機能，持續推動減碳作為，並</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根據</a:t>
            </a:r>
            <a:r>
              <a:rPr lang="en-US" altLang="zh-TW" sz="2800" dirty="0">
                <a:latin typeface="標楷體" panose="03000509000000000000" pitchFamily="65" charset="-120"/>
                <a:ea typeface="標楷體" panose="03000509000000000000" pitchFamily="65" charset="-120"/>
                <a:cs typeface="Courier New" panose="02070309020205020404" pitchFamily="49" charset="0"/>
              </a:rPr>
              <a:t>ISO 14064-1: 2018</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要求</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，進行</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系統化的溫室氣體</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排放</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的</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驗證</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，提供</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準確的數據，確保公司減量方案有效且符合規範</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今後</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本公司</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會</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持續</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推動溫室</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氣體</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減量作為</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也</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期</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提供給客戶</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最高品質的航空零組件</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產品</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同時</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達</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到</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兼顧</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資源效率、能源節約、環境保護的永續能源發展，</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共同</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朝航太</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產業低碳</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化</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經濟社會</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方向去</a:t>
            </a:r>
            <a:r>
              <a:rPr lang="zh-TW" altLang="zh-TW" sz="2800" dirty="0" smtClean="0">
                <a:latin typeface="標楷體" panose="03000509000000000000" pitchFamily="65" charset="-120"/>
                <a:ea typeface="標楷體" panose="03000509000000000000" pitchFamily="65" charset="-120"/>
                <a:cs typeface="Courier New" panose="02070309020205020404" pitchFamily="49" charset="0"/>
              </a:rPr>
              <a:t>努力</a:t>
            </a:r>
            <a:r>
              <a:rPr lang="zh-TW" altLang="zh-TW" sz="2800" dirty="0">
                <a:latin typeface="標楷體" panose="03000509000000000000" pitchFamily="65" charset="-120"/>
                <a:ea typeface="標楷體" panose="03000509000000000000" pitchFamily="65" charset="-120"/>
                <a:cs typeface="Courier New" panose="02070309020205020404" pitchFamily="49" charset="0"/>
              </a:rPr>
              <a:t>。</a:t>
            </a:r>
            <a:endParaRPr lang="zh-TW" altLang="en-US" sz="28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58154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26055"/>
            <a:ext cx="10972800" cy="1143000"/>
          </a:xfrm>
        </p:spPr>
        <p:txBody>
          <a:bodyPr/>
          <a:lstStyle/>
          <a:p>
            <a:pPr algn="l"/>
            <a:r>
              <a:rPr lang="en-US" altLang="zh-TW" dirty="0" smtClean="0">
                <a:latin typeface="標楷體" panose="03000509000000000000" pitchFamily="65" charset="-120"/>
                <a:ea typeface="標楷體" panose="03000509000000000000" pitchFamily="65" charset="-120"/>
              </a:rPr>
              <a:t>Low Carbon Commitment</a:t>
            </a:r>
            <a:endParaRPr lang="zh-TW" altLang="en-US" dirty="0">
              <a:latin typeface="標楷體" panose="03000509000000000000" pitchFamily="65" charset="-120"/>
              <a:ea typeface="標楷體" panose="03000509000000000000" pitchFamily="65" charset="-120"/>
            </a:endParaRPr>
          </a:p>
        </p:txBody>
      </p:sp>
      <p:sp>
        <p:nvSpPr>
          <p:cNvPr id="3" name="矩形 2"/>
          <p:cNvSpPr/>
          <p:nvPr/>
        </p:nvSpPr>
        <p:spPr>
          <a:xfrm>
            <a:off x="0" y="842284"/>
            <a:ext cx="12192000" cy="5262979"/>
          </a:xfrm>
          <a:prstGeom prst="rect">
            <a:avLst/>
          </a:prstGeom>
        </p:spPr>
        <p:txBody>
          <a:bodyPr wrap="square">
            <a:spAutoFit/>
          </a:bodyPr>
          <a:lstStyle/>
          <a:p>
            <a:r>
              <a:rPr lang="en-US" altLang="zh-TW" sz="2800" dirty="0" smtClean="0"/>
              <a:t>Chaheng </a:t>
            </a:r>
            <a:r>
              <a:rPr lang="en-US" altLang="zh-TW" sz="2800" dirty="0"/>
              <a:t>Precision Co., Ltd. </a:t>
            </a:r>
            <a:r>
              <a:rPr lang="en-US" altLang="zh-TW" sz="2800" dirty="0" smtClean="0"/>
              <a:t>has </a:t>
            </a:r>
            <a:r>
              <a:rPr lang="en-US" altLang="zh-TW" sz="2800" dirty="0"/>
              <a:t>been committed to global climate change. In addition to actively strengthening the concept of sustainable operations and the governance capabilities of environmental sustainability, we continue to promote carbon reduction measures. Based on the requirements of ISO 14064-1: 2018, we conduct systematic greenhouse gas emissions verification to provide accurate data, ensuring the effectiveness and compliance of the company's reduction plans.</a:t>
            </a:r>
          </a:p>
          <a:p>
            <a:r>
              <a:rPr lang="en-US" altLang="zh-TW" sz="2800" dirty="0"/>
              <a:t>In the future, our company will continue to implement greenhouse gas reduction measures and strive to provide our customers with the highest quality aerospace component products. At the same time, we aim to achieve sustainable energy development by balancing resource efficiency, energy conservation, and environmental protection, working together toward a low-carbon economic society for the aerospace industry.</a:t>
            </a:r>
          </a:p>
        </p:txBody>
      </p:sp>
    </p:spTree>
    <p:extLst>
      <p:ext uri="{BB962C8B-B14F-4D97-AF65-F5344CB8AC3E}">
        <p14:creationId xmlns:p14="http://schemas.microsoft.com/office/powerpoint/2010/main" val="3316312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5344" y="0"/>
            <a:ext cx="10972800" cy="1143000"/>
          </a:xfrm>
        </p:spPr>
        <p:txBody>
          <a:bodyPr>
            <a:normAutofit/>
          </a:bodyPr>
          <a:lstStyle/>
          <a:p>
            <a:pPr algn="l"/>
            <a:r>
              <a:rPr lang="zh-TW" altLang="en-US" dirty="0">
                <a:latin typeface="標楷體" panose="03000509000000000000" pitchFamily="65" charset="-120"/>
                <a:ea typeface="標楷體" panose="03000509000000000000" pitchFamily="65" charset="-120"/>
              </a:rPr>
              <a:t>減碳作為</a:t>
            </a:r>
            <a:r>
              <a:rPr lang="en-US" altLang="zh-TW" dirty="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p:txBody>
      </p:sp>
      <p:sp>
        <p:nvSpPr>
          <p:cNvPr id="3" name="矩形 2"/>
          <p:cNvSpPr/>
          <p:nvPr/>
        </p:nvSpPr>
        <p:spPr>
          <a:xfrm>
            <a:off x="75344" y="974956"/>
            <a:ext cx="12116656" cy="4616648"/>
          </a:xfrm>
          <a:prstGeom prst="rect">
            <a:avLst/>
          </a:prstGeom>
        </p:spPr>
        <p:txBody>
          <a:bodyPr wrap="square">
            <a:spAutoFit/>
          </a:bodyPr>
          <a:lstStyle/>
          <a:p>
            <a:pPr>
              <a:lnSpc>
                <a:spcPct val="150000"/>
              </a:lnSpc>
            </a:pP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　　本公司</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2019</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年至</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2024</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年，碳排放量已從</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3,480</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公噸降至</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2,795</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噸，已減少</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20%</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碳排放量。</a:t>
            </a:r>
            <a:endParaRPr lang="en-US" altLang="zh-TW" sz="2800" dirty="0" smtClean="0">
              <a:latin typeface="標楷體" panose="03000509000000000000" pitchFamily="65" charset="-120"/>
              <a:ea typeface="標楷體" panose="03000509000000000000" pitchFamily="65" charset="-120"/>
              <a:cs typeface="Courier New" panose="02070309020205020404" pitchFamily="49" charset="0"/>
            </a:endParaRPr>
          </a:p>
          <a:p>
            <a:pPr>
              <a:lnSpc>
                <a:spcPct val="150000"/>
              </a:lnSpc>
            </a:pPr>
            <a:r>
              <a:rPr lang="zh-TW" altLang="en-US" sz="2800" dirty="0">
                <a:latin typeface="標楷體" panose="03000509000000000000" pitchFamily="65" charset="-120"/>
                <a:ea typeface="標楷體" panose="03000509000000000000" pitchFamily="65" charset="-120"/>
                <a:cs typeface="Courier New" panose="02070309020205020404" pitchFamily="49" charset="0"/>
              </a:rPr>
              <a:t>　</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　結</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至</a:t>
            </a:r>
            <a:r>
              <a:rPr lang="en-US" altLang="zh-TW" sz="2800" dirty="0">
                <a:latin typeface="標楷體" panose="03000509000000000000" pitchFamily="65" charset="-120"/>
                <a:ea typeface="標楷體" panose="03000509000000000000" pitchFamily="65" charset="-120"/>
                <a:cs typeface="Courier New" panose="02070309020205020404" pitchFamily="49" charset="0"/>
              </a:rPr>
              <a:t>2024</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年長亨精密股份有限公司太陽能發電裝置總發電量已達</a:t>
            </a:r>
            <a:r>
              <a:rPr lang="en-US" altLang="zh-TW" sz="2800" dirty="0">
                <a:latin typeface="標楷體" panose="03000509000000000000" pitchFamily="65" charset="-120"/>
                <a:ea typeface="標楷體" panose="03000509000000000000" pitchFamily="65" charset="-120"/>
                <a:cs typeface="Courier New" panose="02070309020205020404" pitchFamily="49" charset="0"/>
              </a:rPr>
              <a:t>15.04 </a:t>
            </a:r>
            <a:r>
              <a:rPr lang="en-US" altLang="zh-TW" sz="2800" dirty="0" err="1">
                <a:latin typeface="標楷體" panose="03000509000000000000" pitchFamily="65" charset="-120"/>
                <a:ea typeface="標楷體" panose="03000509000000000000" pitchFamily="65" charset="-120"/>
                <a:cs typeface="Courier New" panose="02070309020205020404" pitchFamily="49" charset="0"/>
              </a:rPr>
              <a:t>GWh</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，目前用途以躉售為主。</a:t>
            </a:r>
            <a:r>
              <a:rPr lang="en-US" altLang="zh-TW" sz="2800" dirty="0">
                <a:latin typeface="標楷體" panose="03000509000000000000" pitchFamily="65" charset="-120"/>
                <a:ea typeface="標楷體" panose="03000509000000000000" pitchFamily="65" charset="-120"/>
                <a:cs typeface="Courier New" panose="02070309020205020404" pitchFamily="49" charset="0"/>
              </a:rPr>
              <a:t>2025</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年將規劃將太陽能發電系統，用途改為自發自用，增加製造廠房用電穩定性與降低碳排放，完成</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後全</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廠區太陽能光電系統裝置將為本公司每年減少</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1,000</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噸</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/CO2e</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排放量，期盼於</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2030</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年本公司</a:t>
            </a:r>
            <a:r>
              <a:rPr lang="zh-TW" altLang="en-US" sz="2800" dirty="0">
                <a:latin typeface="標楷體" panose="03000509000000000000" pitchFamily="65" charset="-120"/>
                <a:ea typeface="標楷體" panose="03000509000000000000" pitchFamily="65" charset="-120"/>
                <a:cs typeface="Courier New" panose="02070309020205020404" pitchFamily="49" charset="0"/>
              </a:rPr>
              <a:t>有效</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減碳量能達</a:t>
            </a:r>
            <a:r>
              <a:rPr lang="en-US" altLang="zh-TW" sz="2800" dirty="0" smtClean="0">
                <a:latin typeface="標楷體" panose="03000509000000000000" pitchFamily="65" charset="-120"/>
                <a:ea typeface="標楷體" panose="03000509000000000000" pitchFamily="65" charset="-120"/>
                <a:cs typeface="Courier New" panose="02070309020205020404" pitchFamily="49" charset="0"/>
              </a:rPr>
              <a:t>40%</a:t>
            </a:r>
            <a:r>
              <a:rPr lang="zh-TW" altLang="en-US" sz="2800" dirty="0" smtClean="0">
                <a:latin typeface="標楷體" panose="03000509000000000000" pitchFamily="65" charset="-120"/>
                <a:ea typeface="標楷體" panose="03000509000000000000" pitchFamily="65" charset="-120"/>
                <a:cs typeface="Courier New" panose="02070309020205020404" pitchFamily="49" charset="0"/>
              </a:rPr>
              <a:t>以上。</a:t>
            </a:r>
            <a:endParaRPr lang="zh-TW" altLang="en-US" sz="2800" dirty="0">
              <a:latin typeface="標楷體" panose="03000509000000000000" pitchFamily="65" charset="-120"/>
              <a:ea typeface="標楷體" panose="03000509000000000000" pitchFamily="65" charset="-120"/>
              <a:cs typeface="Courier New" panose="02070309020205020404" pitchFamily="49" charset="0"/>
            </a:endParaRPr>
          </a:p>
        </p:txBody>
      </p:sp>
    </p:spTree>
    <p:extLst>
      <p:ext uri="{BB962C8B-B14F-4D97-AF65-F5344CB8AC3E}">
        <p14:creationId xmlns:p14="http://schemas.microsoft.com/office/powerpoint/2010/main" val="3149247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0"/>
            <a:ext cx="10972800" cy="1143000"/>
          </a:xfrm>
        </p:spPr>
        <p:txBody>
          <a:bodyPr>
            <a:normAutofit/>
          </a:bodyPr>
          <a:lstStyle/>
          <a:p>
            <a:pPr algn="l"/>
            <a:r>
              <a:rPr lang="en-US" altLang="zh-TW" dirty="0" smtClean="0">
                <a:latin typeface="標楷體" panose="03000509000000000000" pitchFamily="65" charset="-120"/>
                <a:ea typeface="標楷體" panose="03000509000000000000" pitchFamily="65" charset="-120"/>
              </a:rPr>
              <a:t>Reduction Planning</a:t>
            </a:r>
            <a:endParaRPr lang="zh-TW" altLang="en-US" dirty="0">
              <a:latin typeface="標楷體" panose="03000509000000000000" pitchFamily="65" charset="-120"/>
              <a:ea typeface="標楷體" panose="03000509000000000000" pitchFamily="65" charset="-120"/>
            </a:endParaRPr>
          </a:p>
        </p:txBody>
      </p:sp>
      <p:sp>
        <p:nvSpPr>
          <p:cNvPr id="3" name="矩形 2"/>
          <p:cNvSpPr/>
          <p:nvPr/>
        </p:nvSpPr>
        <p:spPr>
          <a:xfrm>
            <a:off x="75344" y="974956"/>
            <a:ext cx="12116656" cy="5262979"/>
          </a:xfrm>
          <a:prstGeom prst="rect">
            <a:avLst/>
          </a:prstGeom>
        </p:spPr>
        <p:txBody>
          <a:bodyPr wrap="square">
            <a:spAutoFit/>
          </a:bodyPr>
          <a:lstStyle/>
          <a:p>
            <a:r>
              <a:rPr lang="en-US" altLang="zh-TW" sz="2800" dirty="0" smtClean="0"/>
              <a:t>From </a:t>
            </a:r>
            <a:r>
              <a:rPr lang="en-US" altLang="zh-TW" sz="2800" dirty="0"/>
              <a:t>2019 to 2024, our company has successfully reduced carbon emissions from </a:t>
            </a:r>
            <a:r>
              <a:rPr lang="en-US" altLang="zh-TW" sz="2800" dirty="0" smtClean="0"/>
              <a:t>annual 3,480 tons </a:t>
            </a:r>
            <a:r>
              <a:rPr lang="en-US" altLang="zh-TW" sz="2800" dirty="0"/>
              <a:t>to </a:t>
            </a:r>
            <a:r>
              <a:rPr lang="en-US" altLang="zh-TW" sz="2800" dirty="0" smtClean="0"/>
              <a:t>annual 2,795 </a:t>
            </a:r>
            <a:r>
              <a:rPr lang="en-US" altLang="zh-TW" sz="2800" dirty="0"/>
              <a:t>tons, achieving a 20% reduction in carbon </a:t>
            </a:r>
            <a:r>
              <a:rPr lang="en-US" altLang="zh-TW" sz="2800" dirty="0" smtClean="0"/>
              <a:t>emissions.</a:t>
            </a:r>
          </a:p>
          <a:p>
            <a:endParaRPr lang="en-US" altLang="zh-TW" sz="2800" dirty="0" smtClean="0"/>
          </a:p>
          <a:p>
            <a:r>
              <a:rPr lang="en-US" altLang="zh-TW" sz="2800" dirty="0" smtClean="0"/>
              <a:t>As </a:t>
            </a:r>
            <a:r>
              <a:rPr lang="en-US" altLang="zh-TW" sz="2800" dirty="0"/>
              <a:t>of 2024, the total solar power generation </a:t>
            </a:r>
            <a:r>
              <a:rPr lang="en-US" altLang="zh-TW" sz="2800" dirty="0" smtClean="0"/>
              <a:t>of Chaheng </a:t>
            </a:r>
            <a:r>
              <a:rPr lang="en-US" altLang="zh-TW" sz="2800" dirty="0"/>
              <a:t>Precision Co., </a:t>
            </a:r>
            <a:r>
              <a:rPr lang="en-US" altLang="zh-TW" sz="2800" dirty="0" smtClean="0"/>
              <a:t>Ltd. </a:t>
            </a:r>
            <a:r>
              <a:rPr lang="en-US" altLang="zh-TW" sz="2800" dirty="0"/>
              <a:t>has reached 15.04 </a:t>
            </a:r>
            <a:r>
              <a:rPr lang="en-US" altLang="zh-TW" sz="2800" dirty="0" err="1"/>
              <a:t>GWh</a:t>
            </a:r>
            <a:r>
              <a:rPr lang="en-US" altLang="zh-TW" sz="2800" dirty="0"/>
              <a:t>, with the majority currently being </a:t>
            </a:r>
            <a:r>
              <a:rPr lang="en-US" altLang="zh-TW" sz="2800" dirty="0" smtClean="0"/>
              <a:t>sold. </a:t>
            </a:r>
            <a:r>
              <a:rPr lang="en-US" altLang="zh-TW" sz="2800" dirty="0"/>
              <a:t>By 2025, we plan to transition the solar power generation system to a self-consumption model, enhancing the stability of electricity supply for manufacturing facilities while further reducing carbon emissions. Upon completion, the solar </a:t>
            </a:r>
            <a:r>
              <a:rPr lang="en-US" altLang="zh-TW" sz="2800" dirty="0" smtClean="0"/>
              <a:t>power </a:t>
            </a:r>
            <a:r>
              <a:rPr lang="en-US" altLang="zh-TW" sz="2800" dirty="0"/>
              <a:t>system across all company sites is expected to reduce carbon emissions by 1,000 tons of CO2e annually.</a:t>
            </a:r>
          </a:p>
          <a:p>
            <a:endParaRPr lang="en-US" altLang="zh-TW" sz="2800" dirty="0" smtClean="0"/>
          </a:p>
          <a:p>
            <a:r>
              <a:rPr lang="en-US" altLang="zh-TW" sz="2800" dirty="0" smtClean="0"/>
              <a:t>We </a:t>
            </a:r>
            <a:r>
              <a:rPr lang="en-US" altLang="zh-TW" sz="2800" dirty="0"/>
              <a:t>aim to achieve a total effective carbon reduction of more than 40% by 2030.</a:t>
            </a:r>
          </a:p>
        </p:txBody>
      </p:sp>
    </p:spTree>
    <p:extLst>
      <p:ext uri="{BB962C8B-B14F-4D97-AF65-F5344CB8AC3E}">
        <p14:creationId xmlns:p14="http://schemas.microsoft.com/office/powerpoint/2010/main" val="4069054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5344" y="0"/>
            <a:ext cx="10972800" cy="1143000"/>
          </a:xfrm>
        </p:spPr>
        <p:txBody>
          <a:bodyPr>
            <a:normAutofit/>
          </a:bodyPr>
          <a:lstStyle/>
          <a:p>
            <a:pPr algn="l"/>
            <a:r>
              <a:rPr lang="zh-TW" altLang="en-US" dirty="0">
                <a:latin typeface="標楷體" panose="03000509000000000000" pitchFamily="65" charset="-120"/>
                <a:ea typeface="標楷體" panose="03000509000000000000" pitchFamily="65" charset="-120"/>
              </a:rPr>
              <a:t>永續</a:t>
            </a:r>
            <a:r>
              <a:rPr lang="zh-TW" altLang="en-US" dirty="0" smtClean="0">
                <a:latin typeface="標楷體" panose="03000509000000000000" pitchFamily="65" charset="-120"/>
                <a:ea typeface="標楷體" panose="03000509000000000000" pitchFamily="65" charset="-120"/>
              </a:rPr>
              <a:t>發展架構</a:t>
            </a:r>
            <a:r>
              <a:rPr lang="en-US" altLang="zh-TW" dirty="0" smtClean="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p:txBody>
      </p:sp>
      <p:sp>
        <p:nvSpPr>
          <p:cNvPr id="6" name="矩形 5"/>
          <p:cNvSpPr/>
          <p:nvPr/>
        </p:nvSpPr>
        <p:spPr>
          <a:xfrm>
            <a:off x="4859677" y="598470"/>
            <a:ext cx="2003460"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董事長</a:t>
            </a:r>
            <a:endParaRPr lang="zh-TW" altLang="en-US" dirty="0"/>
          </a:p>
        </p:txBody>
      </p:sp>
      <p:sp>
        <p:nvSpPr>
          <p:cNvPr id="7" name="矩形 6"/>
          <p:cNvSpPr/>
          <p:nvPr/>
        </p:nvSpPr>
        <p:spPr>
          <a:xfrm>
            <a:off x="4859677" y="1307387"/>
            <a:ext cx="2003460"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總經理</a:t>
            </a:r>
            <a:endParaRPr lang="zh-TW" altLang="en-US" dirty="0"/>
          </a:p>
        </p:txBody>
      </p:sp>
      <p:sp>
        <p:nvSpPr>
          <p:cNvPr id="8" name="矩形 7"/>
          <p:cNvSpPr/>
          <p:nvPr/>
        </p:nvSpPr>
        <p:spPr>
          <a:xfrm>
            <a:off x="164387"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產品推展室</a:t>
            </a:r>
            <a:endParaRPr lang="zh-TW" altLang="en-US" dirty="0"/>
          </a:p>
        </p:txBody>
      </p:sp>
      <p:sp>
        <p:nvSpPr>
          <p:cNvPr id="9" name="矩形 8"/>
          <p:cNvSpPr/>
          <p:nvPr/>
        </p:nvSpPr>
        <p:spPr>
          <a:xfrm>
            <a:off x="1232899"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資訊室</a:t>
            </a:r>
            <a:endParaRPr lang="zh-TW" altLang="en-US" dirty="0"/>
          </a:p>
        </p:txBody>
      </p:sp>
      <p:sp>
        <p:nvSpPr>
          <p:cNvPr id="10" name="矩形 9"/>
          <p:cNvSpPr/>
          <p:nvPr/>
        </p:nvSpPr>
        <p:spPr>
          <a:xfrm>
            <a:off x="2301411"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管理部</a:t>
            </a:r>
            <a:endParaRPr lang="zh-TW" altLang="en-US" dirty="0"/>
          </a:p>
        </p:txBody>
      </p:sp>
      <p:sp>
        <p:nvSpPr>
          <p:cNvPr id="11" name="矩形 10"/>
          <p:cNvSpPr/>
          <p:nvPr/>
        </p:nvSpPr>
        <p:spPr>
          <a:xfrm>
            <a:off x="3369923"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人資部</a:t>
            </a:r>
            <a:endParaRPr lang="zh-TW" altLang="en-US" dirty="0"/>
          </a:p>
        </p:txBody>
      </p:sp>
      <p:sp>
        <p:nvSpPr>
          <p:cNvPr id="12" name="矩形 11"/>
          <p:cNvSpPr/>
          <p:nvPr/>
        </p:nvSpPr>
        <p:spPr>
          <a:xfrm>
            <a:off x="4438435"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會計部</a:t>
            </a:r>
            <a:endParaRPr lang="zh-TW" altLang="en-US" dirty="0"/>
          </a:p>
        </p:txBody>
      </p:sp>
      <p:sp>
        <p:nvSpPr>
          <p:cNvPr id="13" name="矩形 12"/>
          <p:cNvSpPr/>
          <p:nvPr/>
        </p:nvSpPr>
        <p:spPr>
          <a:xfrm>
            <a:off x="5550614"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生管部</a:t>
            </a:r>
            <a:endParaRPr lang="zh-TW" altLang="en-US" dirty="0"/>
          </a:p>
        </p:txBody>
      </p:sp>
      <p:sp>
        <p:nvSpPr>
          <p:cNvPr id="14" name="矩形 13"/>
          <p:cNvSpPr/>
          <p:nvPr/>
        </p:nvSpPr>
        <p:spPr>
          <a:xfrm>
            <a:off x="6662793"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物料部</a:t>
            </a:r>
            <a:endParaRPr lang="zh-TW" altLang="en-US" dirty="0"/>
          </a:p>
        </p:txBody>
      </p:sp>
      <p:sp>
        <p:nvSpPr>
          <p:cNvPr id="15" name="矩形 14"/>
          <p:cNvSpPr/>
          <p:nvPr/>
        </p:nvSpPr>
        <p:spPr>
          <a:xfrm>
            <a:off x="7731305"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研發工程部</a:t>
            </a:r>
            <a:endParaRPr lang="zh-TW" altLang="en-US" dirty="0"/>
          </a:p>
        </p:txBody>
      </p:sp>
      <p:sp>
        <p:nvSpPr>
          <p:cNvPr id="16" name="矩形 15"/>
          <p:cNvSpPr/>
          <p:nvPr/>
        </p:nvSpPr>
        <p:spPr>
          <a:xfrm>
            <a:off x="8799817"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品保部</a:t>
            </a:r>
            <a:endParaRPr lang="zh-TW" altLang="en-US" dirty="0"/>
          </a:p>
        </p:txBody>
      </p:sp>
      <p:sp>
        <p:nvSpPr>
          <p:cNvPr id="17" name="矩形 16"/>
          <p:cNvSpPr/>
          <p:nvPr/>
        </p:nvSpPr>
        <p:spPr>
          <a:xfrm>
            <a:off x="9868329"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業務部</a:t>
            </a:r>
            <a:endParaRPr lang="zh-TW" altLang="en-US" dirty="0"/>
          </a:p>
        </p:txBody>
      </p:sp>
      <p:sp>
        <p:nvSpPr>
          <p:cNvPr id="18" name="矩形 17"/>
          <p:cNvSpPr/>
          <p:nvPr/>
        </p:nvSpPr>
        <p:spPr>
          <a:xfrm>
            <a:off x="10936841" y="4140486"/>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生產部</a:t>
            </a:r>
            <a:endParaRPr lang="zh-TW" altLang="en-US" dirty="0"/>
          </a:p>
        </p:txBody>
      </p:sp>
      <p:sp>
        <p:nvSpPr>
          <p:cNvPr id="20" name="矩形 19"/>
          <p:cNvSpPr/>
          <p:nvPr/>
        </p:nvSpPr>
        <p:spPr>
          <a:xfrm>
            <a:off x="9400855" y="3287731"/>
            <a:ext cx="934948" cy="5445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執行副總經理</a:t>
            </a:r>
            <a:endParaRPr lang="zh-TW" altLang="en-US" dirty="0"/>
          </a:p>
        </p:txBody>
      </p:sp>
      <p:cxnSp>
        <p:nvCxnSpPr>
          <p:cNvPr id="4" name="肘形接點 3"/>
          <p:cNvCxnSpPr>
            <a:stCxn id="7" idx="2"/>
            <a:endCxn id="8" idx="0"/>
          </p:cNvCxnSpPr>
          <p:nvPr/>
        </p:nvCxnSpPr>
        <p:spPr>
          <a:xfrm rot="5400000">
            <a:off x="2102350" y="381428"/>
            <a:ext cx="2288569" cy="5229546"/>
          </a:xfrm>
          <a:prstGeom prst="bentConnector3">
            <a:avLst>
              <a:gd name="adj1" fmla="val 3204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肘形接點 18"/>
          <p:cNvCxnSpPr>
            <a:stCxn id="7" idx="2"/>
            <a:endCxn id="9" idx="0"/>
          </p:cNvCxnSpPr>
          <p:nvPr/>
        </p:nvCxnSpPr>
        <p:spPr>
          <a:xfrm rot="5400000">
            <a:off x="2636606" y="915684"/>
            <a:ext cx="2288569" cy="4161034"/>
          </a:xfrm>
          <a:prstGeom prst="bentConnector3">
            <a:avLst>
              <a:gd name="adj1" fmla="val 3114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肘形接點 21"/>
          <p:cNvCxnSpPr>
            <a:stCxn id="7" idx="2"/>
            <a:endCxn id="10" idx="0"/>
          </p:cNvCxnSpPr>
          <p:nvPr/>
        </p:nvCxnSpPr>
        <p:spPr>
          <a:xfrm rot="5400000">
            <a:off x="3170862" y="1449940"/>
            <a:ext cx="2288569" cy="3092522"/>
          </a:xfrm>
          <a:prstGeom prst="bentConnector3">
            <a:avLst>
              <a:gd name="adj1" fmla="val 3114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肘形接點 23"/>
          <p:cNvCxnSpPr>
            <a:stCxn id="7" idx="2"/>
            <a:endCxn id="11" idx="0"/>
          </p:cNvCxnSpPr>
          <p:nvPr/>
        </p:nvCxnSpPr>
        <p:spPr>
          <a:xfrm rot="5400000">
            <a:off x="3705118" y="1984196"/>
            <a:ext cx="2288569" cy="2024010"/>
          </a:xfrm>
          <a:prstGeom prst="bentConnector3">
            <a:avLst>
              <a:gd name="adj1" fmla="val 3114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肘形接點 25"/>
          <p:cNvCxnSpPr>
            <a:stCxn id="7" idx="2"/>
            <a:endCxn id="12" idx="0"/>
          </p:cNvCxnSpPr>
          <p:nvPr/>
        </p:nvCxnSpPr>
        <p:spPr>
          <a:xfrm rot="5400000">
            <a:off x="4239374" y="2518452"/>
            <a:ext cx="2288569" cy="955498"/>
          </a:xfrm>
          <a:prstGeom prst="bentConnector3">
            <a:avLst>
              <a:gd name="adj1" fmla="val 3159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肘形接點 27"/>
          <p:cNvCxnSpPr>
            <a:stCxn id="7" idx="2"/>
            <a:endCxn id="13" idx="0"/>
          </p:cNvCxnSpPr>
          <p:nvPr/>
        </p:nvCxnSpPr>
        <p:spPr>
          <a:xfrm rot="16200000" flipH="1">
            <a:off x="4795463" y="2917860"/>
            <a:ext cx="2288569" cy="156681"/>
          </a:xfrm>
          <a:prstGeom prst="bentConnector3">
            <a:avLst>
              <a:gd name="adj1" fmla="val 3159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肘形接點 29"/>
          <p:cNvCxnSpPr>
            <a:stCxn id="7" idx="2"/>
            <a:endCxn id="14" idx="0"/>
          </p:cNvCxnSpPr>
          <p:nvPr/>
        </p:nvCxnSpPr>
        <p:spPr>
          <a:xfrm rot="16200000" flipH="1">
            <a:off x="5351553" y="2361771"/>
            <a:ext cx="2288569" cy="1268860"/>
          </a:xfrm>
          <a:prstGeom prst="bentConnector3">
            <a:avLst>
              <a:gd name="adj1" fmla="val 3114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肘形接點 47"/>
          <p:cNvCxnSpPr>
            <a:stCxn id="7" idx="2"/>
            <a:endCxn id="20" idx="0"/>
          </p:cNvCxnSpPr>
          <p:nvPr/>
        </p:nvCxnSpPr>
        <p:spPr>
          <a:xfrm rot="16200000" flipH="1">
            <a:off x="7146961" y="566363"/>
            <a:ext cx="1435814" cy="400692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8" name="肘形接點 57"/>
          <p:cNvCxnSpPr>
            <a:stCxn id="20" idx="2"/>
            <a:endCxn id="15" idx="0"/>
          </p:cNvCxnSpPr>
          <p:nvPr/>
        </p:nvCxnSpPr>
        <p:spPr>
          <a:xfrm rot="5400000">
            <a:off x="8879442" y="3151598"/>
            <a:ext cx="308225" cy="166955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0" name="肘形接點 59"/>
          <p:cNvCxnSpPr>
            <a:stCxn id="20" idx="2"/>
            <a:endCxn id="16" idx="0"/>
          </p:cNvCxnSpPr>
          <p:nvPr/>
        </p:nvCxnSpPr>
        <p:spPr>
          <a:xfrm rot="5400000">
            <a:off x="9413698" y="3685854"/>
            <a:ext cx="308225" cy="60103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肘形接點 61"/>
          <p:cNvCxnSpPr>
            <a:stCxn id="20" idx="2"/>
            <a:endCxn id="17" idx="0"/>
          </p:cNvCxnSpPr>
          <p:nvPr/>
        </p:nvCxnSpPr>
        <p:spPr>
          <a:xfrm rot="16200000" flipH="1">
            <a:off x="9947954" y="3752636"/>
            <a:ext cx="308225" cy="467474"/>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肘形接點 63"/>
          <p:cNvCxnSpPr>
            <a:stCxn id="20" idx="2"/>
            <a:endCxn id="18" idx="0"/>
          </p:cNvCxnSpPr>
          <p:nvPr/>
        </p:nvCxnSpPr>
        <p:spPr>
          <a:xfrm rot="16200000" flipH="1">
            <a:off x="10482210" y="3218380"/>
            <a:ext cx="308225" cy="1535986"/>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0548963"/>
      </p:ext>
    </p:extLst>
  </p:cSld>
  <p:clrMapOvr>
    <a:masterClrMapping/>
  </p:clrMapOvr>
</p:sld>
</file>

<file path=ppt/theme/theme1.xml><?xml version="1.0" encoding="utf-8"?>
<a:theme xmlns:a="http://schemas.openxmlformats.org/drawingml/2006/main" name="小水滴">
  <a:themeElements>
    <a:clrScheme name="小水滴">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小水滴">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小水滴">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TM04033925[[fn=小水滴]]</Template>
  <TotalTime>3247</TotalTime>
  <Words>325</Words>
  <Application>Microsoft Office PowerPoint</Application>
  <PresentationFormat>寬螢幕</PresentationFormat>
  <Paragraphs>32</Paragraphs>
  <Slides>6</Slides>
  <Notes>1</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6</vt:i4>
      </vt:variant>
    </vt:vector>
  </HeadingPairs>
  <TitlesOfParts>
    <vt:vector size="14" baseType="lpstr">
      <vt:lpstr>Yu Gothic UI</vt:lpstr>
      <vt:lpstr>新細明體</vt:lpstr>
      <vt:lpstr>標楷體</vt:lpstr>
      <vt:lpstr>Arial</vt:lpstr>
      <vt:lpstr>Calibri</vt:lpstr>
      <vt:lpstr>Courier New</vt:lpstr>
      <vt:lpstr>Tw Cen MT</vt:lpstr>
      <vt:lpstr>小水滴</vt:lpstr>
      <vt:lpstr>官網宣言內容</vt:lpstr>
      <vt:lpstr>減碳宣言:</vt:lpstr>
      <vt:lpstr>Low Carbon Commitment</vt:lpstr>
      <vt:lpstr>減碳作為:</vt:lpstr>
      <vt:lpstr>Reduction Planning</vt:lpstr>
      <vt:lpstr>永續發展架構:</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Microsoft 帳戶</dc:creator>
  <cp:lastModifiedBy>黃冠昇</cp:lastModifiedBy>
  <cp:revision>209</cp:revision>
  <cp:lastPrinted>2025-01-13T08:05:25Z</cp:lastPrinted>
  <dcterms:created xsi:type="dcterms:W3CDTF">2024-03-20T04:34:58Z</dcterms:created>
  <dcterms:modified xsi:type="dcterms:W3CDTF">2025-01-16T02:53:20Z</dcterms:modified>
</cp:coreProperties>
</file>